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C776C70-AD01-A84C-B895-DDAD511C8EB9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622A0D-345F-504D-9092-F80E5FD028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6C70-AD01-A84C-B895-DDAD511C8EB9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2A0D-345F-504D-9092-F80E5FD02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C776C70-AD01-A84C-B895-DDAD511C8EB9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B622A0D-345F-504D-9092-F80E5FD028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6C70-AD01-A84C-B895-DDAD511C8EB9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622A0D-345F-504D-9092-F80E5FD028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6C70-AD01-A84C-B895-DDAD511C8EB9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B622A0D-345F-504D-9092-F80E5FD028B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C776C70-AD01-A84C-B895-DDAD511C8EB9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B622A0D-345F-504D-9092-F80E5FD028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C776C70-AD01-A84C-B895-DDAD511C8EB9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B622A0D-345F-504D-9092-F80E5FD028B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6C70-AD01-A84C-B895-DDAD511C8EB9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622A0D-345F-504D-9092-F80E5FD02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6C70-AD01-A84C-B895-DDAD511C8EB9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622A0D-345F-504D-9092-F80E5FD02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6C70-AD01-A84C-B895-DDAD511C8EB9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622A0D-345F-504D-9092-F80E5FD028B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C776C70-AD01-A84C-B895-DDAD511C8EB9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B622A0D-345F-504D-9092-F80E5FD028B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C776C70-AD01-A84C-B895-DDAD511C8EB9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622A0D-345F-504D-9092-F80E5FD028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wlfoundation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Yawl Data Perspective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2710 – Class 18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9728" y="133142"/>
            <a:ext cx="505619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altLang="en-US" sz="1050" dirty="0">
                <a:solidFill>
                  <a:srgbClr val="FFFFFF"/>
                </a:solidFill>
              </a:rPr>
              <a:t>Slides contain material from </a:t>
            </a:r>
            <a:r>
              <a:rPr lang="en-CA" altLang="en-US" sz="1050" dirty="0">
                <a:solidFill>
                  <a:srgbClr val="CCCCFF"/>
                </a:solidFill>
                <a:hlinkClick r:id="rId2"/>
              </a:rPr>
              <a:t>www.yawlfoundation.org</a:t>
            </a:r>
          </a:p>
          <a:p>
            <a:r>
              <a:rPr lang="en-CA" altLang="en-US" sz="1050" dirty="0">
                <a:solidFill>
                  <a:srgbClr val="FFFFFF"/>
                </a:solidFill>
              </a:rPr>
              <a:t>Developed by </a:t>
            </a:r>
            <a:r>
              <a:rPr lang="en-CA" altLang="en-US" sz="1050" dirty="0" err="1">
                <a:solidFill>
                  <a:srgbClr val="FFFFFF"/>
                </a:solidFill>
              </a:rPr>
              <a:t>Wil</a:t>
            </a:r>
            <a:r>
              <a:rPr lang="en-CA" altLang="en-US" sz="1050" dirty="0">
                <a:solidFill>
                  <a:srgbClr val="FFFFFF"/>
                </a:solidFill>
              </a:rPr>
              <a:t> van der Aalst, Michael Adams, Arthur </a:t>
            </a:r>
            <a:r>
              <a:rPr lang="en-CA" altLang="en-US" sz="1050" dirty="0" err="1">
                <a:solidFill>
                  <a:srgbClr val="FFFFFF"/>
                </a:solidFill>
              </a:rPr>
              <a:t>ter</a:t>
            </a:r>
            <a:r>
              <a:rPr lang="en-CA" altLang="en-US" sz="1050" dirty="0">
                <a:solidFill>
                  <a:srgbClr val="FFFFFF"/>
                </a:solidFill>
              </a:rPr>
              <a:t> Hofstede, Nick </a:t>
            </a:r>
            <a:r>
              <a:rPr lang="en-CA" altLang="en-US" sz="1050" dirty="0" err="1" smtClean="0">
                <a:solidFill>
                  <a:srgbClr val="FFFFFF"/>
                </a:solidFill>
              </a:rPr>
              <a:t>Russel</a:t>
            </a:r>
            <a:endParaRPr lang="en-CA" alt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56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 part of the in- and output mapping, data can be transformed</a:t>
            </a:r>
            <a:endParaRPr lang="en-US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2681654"/>
            <a:ext cx="5997575" cy="368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20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 – The Lazy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buSzPct val="80000"/>
              <a:buFont typeface="Wingdings" charset="2"/>
              <a:buChar char=""/>
            </a:pPr>
            <a:r>
              <a:rPr lang="en-US" dirty="0">
                <a:cs typeface="ＭＳ Ｐゴシック" charset="0"/>
              </a:rPr>
              <a:t>The “Decomposition to direct data transfer” dialogue allows to quickly create a task decomposition</a:t>
            </a:r>
          </a:p>
          <a:p>
            <a:pPr>
              <a:spcBef>
                <a:spcPts val="600"/>
              </a:spcBef>
              <a:buSzPct val="80000"/>
              <a:buFont typeface="Wingdings" charset="2"/>
              <a:buChar char=""/>
            </a:pPr>
            <a:r>
              <a:rPr lang="en-US" dirty="0">
                <a:cs typeface="ＭＳ Ｐゴシック" charset="0"/>
              </a:rPr>
              <a:t>The respective task should not already have a decomposition</a:t>
            </a:r>
          </a:p>
          <a:p>
            <a:pPr>
              <a:spcBef>
                <a:spcPts val="600"/>
              </a:spcBef>
              <a:buSzPct val="80000"/>
              <a:buFont typeface="Wingdings" charset="2"/>
              <a:buChar char=""/>
            </a:pPr>
            <a:r>
              <a:rPr lang="en-US" dirty="0">
                <a:cs typeface="ＭＳ Ｐゴシック" charset="0"/>
              </a:rPr>
              <a:t>A set of net variables can be selected and used as template for the</a:t>
            </a:r>
            <a:br>
              <a:rPr lang="en-US" dirty="0">
                <a:cs typeface="ＭＳ Ｐゴシック" charset="0"/>
              </a:rPr>
            </a:br>
            <a:r>
              <a:rPr lang="en-US" dirty="0">
                <a:cs typeface="ＭＳ Ｐゴシック" charset="0"/>
              </a:rPr>
              <a:t>task variables</a:t>
            </a:r>
          </a:p>
          <a:p>
            <a:pPr>
              <a:spcBef>
                <a:spcPts val="600"/>
              </a:spcBef>
              <a:buSzPct val="80000"/>
              <a:buFont typeface="Wingdings" charset="2"/>
              <a:buChar char=""/>
            </a:pPr>
            <a:r>
              <a:rPr lang="en-US" dirty="0">
                <a:cs typeface="ＭＳ Ｐゴシック" charset="0"/>
              </a:rPr>
              <a:t>Variables, data </a:t>
            </a:r>
            <a:br>
              <a:rPr lang="en-US" dirty="0">
                <a:cs typeface="ＭＳ Ｐゴシック" charset="0"/>
              </a:rPr>
            </a:br>
            <a:r>
              <a:rPr lang="en-US" dirty="0">
                <a:cs typeface="ＭＳ Ｐゴシック" charset="0"/>
              </a:rPr>
              <a:t>types, in- and </a:t>
            </a:r>
            <a:br>
              <a:rPr lang="en-US" dirty="0">
                <a:cs typeface="ＭＳ Ｐゴシック" charset="0"/>
              </a:rPr>
            </a:br>
            <a:r>
              <a:rPr lang="en-US" dirty="0">
                <a:cs typeface="ＭＳ Ｐゴシック" charset="0"/>
              </a:rPr>
              <a:t>output</a:t>
            </a:r>
            <a:br>
              <a:rPr lang="en-US" dirty="0">
                <a:cs typeface="ＭＳ Ｐゴシック" charset="0"/>
              </a:rPr>
            </a:br>
            <a:r>
              <a:rPr lang="en-US" dirty="0">
                <a:cs typeface="ＭＳ Ｐゴシック" charset="0"/>
              </a:rPr>
              <a:t>mappings are </a:t>
            </a:r>
            <a:br>
              <a:rPr lang="en-US" dirty="0">
                <a:cs typeface="ＭＳ Ｐゴシック" charset="0"/>
              </a:rPr>
            </a:br>
            <a:r>
              <a:rPr lang="en-US" dirty="0">
                <a:cs typeface="ＭＳ Ｐゴシック" charset="0"/>
              </a:rPr>
              <a:t>automatically </a:t>
            </a:r>
            <a:br>
              <a:rPr lang="en-US" dirty="0">
                <a:cs typeface="ＭＳ Ｐゴシック" charset="0"/>
              </a:rPr>
            </a:br>
            <a:r>
              <a:rPr lang="en-US" dirty="0">
                <a:cs typeface="ＭＳ Ｐゴシック" charset="0"/>
              </a:rPr>
              <a:t>generated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408" y="3603992"/>
            <a:ext cx="5550640" cy="307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549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Data-based Routing in YAWL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For all XOR and OR splits!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2247900"/>
            <a:ext cx="5405437" cy="2345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4592956"/>
            <a:ext cx="4822337" cy="188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887" y="4429241"/>
            <a:ext cx="3662729" cy="20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48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Schema Type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Editor provides support for</a:t>
            </a:r>
          </a:p>
          <a:p>
            <a:pPr lvl="2"/>
            <a:r>
              <a:rPr lang="en-US" dirty="0" smtClean="0"/>
              <a:t>Simple XML Schema types</a:t>
            </a:r>
          </a:p>
          <a:p>
            <a:pPr lvl="2"/>
            <a:r>
              <a:rPr lang="en-US" dirty="0" smtClean="0"/>
              <a:t>Complex XML Schema types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3112721"/>
            <a:ext cx="7427913" cy="349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3284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Verification of XQuery and </a:t>
            </a:r>
            <a:r>
              <a:rPr lang="en-US" dirty="0" err="1" smtClean="0"/>
              <a:t>Xpath</a:t>
            </a:r>
            <a:r>
              <a:rPr lang="en-US" dirty="0" smtClean="0"/>
              <a:t> expressions</a:t>
            </a:r>
          </a:p>
          <a:p>
            <a:r>
              <a:rPr lang="en-US" dirty="0" smtClean="0"/>
              <a:t>Suggestion for error resolution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731" y="2871947"/>
            <a:ext cx="4948115" cy="3530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379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 and Task Data (“Decompositions”)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8195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Decompositions Specify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Information (“variables”) managed at the net- or task-level</a:t>
            </a:r>
          </a:p>
          <a:p>
            <a:pPr marL="1154430" lvl="2" indent="-514350"/>
            <a:r>
              <a:rPr lang="en-US" dirty="0" smtClean="0"/>
              <a:t>Name of variable</a:t>
            </a:r>
          </a:p>
          <a:p>
            <a:pPr marL="1154430" lvl="2" indent="-514350"/>
            <a:r>
              <a:rPr lang="en-US" dirty="0" smtClean="0"/>
              <a:t>Type of variable</a:t>
            </a:r>
          </a:p>
          <a:p>
            <a:pPr marL="1154430" lvl="2" indent="-514350"/>
            <a:r>
              <a:rPr lang="en-US" dirty="0" smtClean="0"/>
              <a:t>Usage of variables (input, output, both)</a:t>
            </a:r>
          </a:p>
          <a:p>
            <a:pPr marL="1154430" lvl="2" indent="-514350"/>
            <a:r>
              <a:rPr lang="en-US" dirty="0" smtClean="0"/>
              <a:t>Initial values</a:t>
            </a:r>
            <a:endParaRPr lang="en-US" dirty="0"/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How information is transferred from net-level to task-level variables at the start of a work item (“input mapping”)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How information is transferred from task-level to net-level variables at the completion of a work item (“output mappings”)</a:t>
            </a:r>
          </a:p>
        </p:txBody>
      </p:sp>
    </p:spTree>
    <p:extLst>
      <p:ext uri="{BB962C8B-B14F-4D97-AF65-F5344CB8AC3E}">
        <p14:creationId xmlns:p14="http://schemas.microsoft.com/office/powerpoint/2010/main" val="3129945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 and Task Data in the YAWL Editor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177814" cy="2366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Net decomposition: Net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Update Net Detail…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2649" y="4591951"/>
            <a:ext cx="33731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 smtClean="0"/>
              <a:t>Task decomposition: Context menu of a task </a:t>
            </a:r>
            <a:r>
              <a:rPr lang="en-US" sz="2900" dirty="0" smtClean="0">
                <a:sym typeface="Wingdings"/>
              </a:rPr>
              <a:t> Task Decomposition Detail</a:t>
            </a:r>
            <a:endParaRPr lang="en-US" sz="2900" dirty="0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4708769" y="1600200"/>
            <a:ext cx="4057279" cy="2366108"/>
            <a:chOff x="214313" y="3652838"/>
            <a:chExt cx="3856037" cy="2560637"/>
          </a:xfrm>
        </p:grpSpPr>
        <p:grpSp>
          <p:nvGrpSpPr>
            <p:cNvPr id="6" name="Group 2"/>
            <p:cNvGrpSpPr>
              <a:grpSpLocks/>
            </p:cNvGrpSpPr>
            <p:nvPr/>
          </p:nvGrpSpPr>
          <p:grpSpPr bwMode="auto">
            <a:xfrm>
              <a:off x="214313" y="3652838"/>
              <a:ext cx="3856037" cy="2560637"/>
              <a:chOff x="135" y="2301"/>
              <a:chExt cx="2429" cy="1613"/>
            </a:xfrm>
          </p:grpSpPr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" y="2301"/>
                <a:ext cx="2430" cy="16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135" y="2301"/>
                <a:ext cx="2430" cy="16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</p:grp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273050" y="4535488"/>
              <a:ext cx="2357438" cy="428625"/>
            </a:xfrm>
            <a:prstGeom prst="roundRect">
              <a:avLst>
                <a:gd name="adj" fmla="val 8412"/>
              </a:avLst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  <a:effectLst>
              <a:outerShdw blurRad="63500" dist="38160" dir="5400000" algn="ctr" rotWithShape="0">
                <a:srgbClr val="000000">
                  <a:alpha val="40033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5190498" y="4254379"/>
            <a:ext cx="3030538" cy="2273300"/>
            <a:chOff x="5286375" y="3571875"/>
            <a:chExt cx="3714750" cy="2786063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6375" y="3571875"/>
              <a:ext cx="3705225" cy="2786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2" name="AutoShape 7"/>
            <p:cNvSpPr>
              <a:spLocks noChangeArrowheads="1"/>
            </p:cNvSpPr>
            <p:nvPr/>
          </p:nvSpPr>
          <p:spPr bwMode="auto">
            <a:xfrm>
              <a:off x="5786438" y="5857875"/>
              <a:ext cx="3214687" cy="428625"/>
            </a:xfrm>
            <a:prstGeom prst="roundRect">
              <a:avLst>
                <a:gd name="adj" fmla="val 8412"/>
              </a:avLst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  <a:effectLst>
              <a:outerShdw blurRad="63500" dist="38160" dir="5400000" algn="ctr" rotWithShape="0">
                <a:srgbClr val="000000">
                  <a:alpha val="40033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385584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 and Task Data in the YAWL Editor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600200"/>
            <a:ext cx="5222997" cy="2420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59" y="4330098"/>
            <a:ext cx="3285025" cy="223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925" y="1859085"/>
            <a:ext cx="2893123" cy="322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507" y="3469542"/>
            <a:ext cx="2893123" cy="322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612648" y="5080000"/>
            <a:ext cx="1829660" cy="82061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866507" y="4259385"/>
            <a:ext cx="1829660" cy="82061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929970" y="2635761"/>
            <a:ext cx="1829660" cy="82061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12648" y="5911334"/>
            <a:ext cx="214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Net Data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83048" y="4710668"/>
            <a:ext cx="214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Task Data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55581" y="3087044"/>
            <a:ext cx="214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Task Data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3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and YAWL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81954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When you define a net-level variable (“element”) a net, e.g. variable “sum” for the net called “</a:t>
            </a:r>
            <a:r>
              <a:rPr lang="en-US" sz="2200" dirty="0" err="1"/>
              <a:t>sum_of_two_numbers</a:t>
            </a:r>
            <a:r>
              <a:rPr lang="en-US" sz="2200" dirty="0"/>
              <a:t>”, there is a document in YAWL that looks like this</a:t>
            </a:r>
            <a:r>
              <a:rPr lang="en-US" sz="2200" dirty="0" smtClean="0"/>
              <a:t>:</a:t>
            </a:r>
          </a:p>
          <a:p>
            <a:endParaRPr lang="en-US" sz="2200" dirty="0"/>
          </a:p>
          <a:p>
            <a:pPr marL="640080" lvl="2" indent="0">
              <a:buNone/>
            </a:pP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sum_of_two_numbers</a:t>
            </a: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640080" lvl="2" indent="0">
              <a:buNone/>
            </a:pP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&lt;sum&gt;13&lt;/sum&gt;</a:t>
            </a:r>
          </a:p>
          <a:p>
            <a:pPr marL="640080" lvl="2" indent="0">
              <a:buNone/>
            </a:pP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sum_of_two_numbers</a:t>
            </a: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endParaRPr lang="en-US" sz="2200" dirty="0"/>
          </a:p>
          <a:p>
            <a:r>
              <a:rPr lang="en-US" sz="2200" dirty="0"/>
              <a:t>When you define a task-level variable (“element”) for a task, e.g. variable “S” for a task called “</a:t>
            </a:r>
            <a:r>
              <a:rPr lang="en-US" sz="2200" dirty="0" err="1"/>
              <a:t>PerformSum</a:t>
            </a:r>
            <a:r>
              <a:rPr lang="en-US" sz="2200" dirty="0"/>
              <a:t>”, there is a document in YAWL that looks like this</a:t>
            </a:r>
            <a:r>
              <a:rPr lang="en-US" sz="2200" dirty="0" smtClean="0"/>
              <a:t>:</a:t>
            </a:r>
          </a:p>
          <a:p>
            <a:endParaRPr lang="en-US" sz="2200" dirty="0"/>
          </a:p>
          <a:p>
            <a:pPr marL="640080" lvl="2" indent="0">
              <a:buNone/>
            </a:pP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PerformSum</a:t>
            </a: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640080" lvl="2" indent="0">
              <a:buNone/>
            </a:pP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&lt;S&gt;9&lt;/S&gt;</a:t>
            </a:r>
          </a:p>
          <a:p>
            <a:pPr marL="640080" lvl="2" indent="0">
              <a:buNone/>
            </a:pP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PerformSum</a:t>
            </a:r>
            <a:r>
              <a:rPr 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32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Details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463430"/>
            <a:ext cx="4271967" cy="5218723"/>
          </a:xfrm>
        </p:spPr>
        <p:txBody>
          <a:bodyPr>
            <a:normAutofit/>
          </a:bodyPr>
          <a:lstStyle/>
          <a:p>
            <a:r>
              <a:rPr lang="en-US" dirty="0" smtClean="0"/>
              <a:t>Net- and Task-Decomposition dialogs allow to specify</a:t>
            </a:r>
          </a:p>
          <a:p>
            <a:pPr lvl="2"/>
            <a:r>
              <a:rPr lang="en-US" dirty="0" smtClean="0"/>
              <a:t>Decomposition label (unique identifier)</a:t>
            </a:r>
          </a:p>
          <a:p>
            <a:pPr lvl="2"/>
            <a:r>
              <a:rPr lang="en-US" dirty="0" smtClean="0"/>
              <a:t>Variable names</a:t>
            </a:r>
          </a:p>
          <a:p>
            <a:pPr lvl="2"/>
            <a:r>
              <a:rPr lang="en-US" dirty="0" smtClean="0"/>
              <a:t>Data types (simple or complex)</a:t>
            </a:r>
          </a:p>
          <a:p>
            <a:pPr lvl="2"/>
            <a:r>
              <a:rPr lang="en-US" dirty="0" smtClean="0"/>
              <a:t>Type of data usage (input and/or output)</a:t>
            </a:r>
          </a:p>
          <a:p>
            <a:pPr lvl="2"/>
            <a:r>
              <a:rPr lang="en-US" dirty="0" smtClean="0"/>
              <a:t>Default/initial values</a:t>
            </a:r>
          </a:p>
        </p:txBody>
      </p:sp>
      <p:pic>
        <p:nvPicPr>
          <p:cNvPr id="4" name="Picture 5" descr="C:\Users\joerg\Dropbox\Screensho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059" y="2255715"/>
            <a:ext cx="4298095" cy="2473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664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 -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In- and output mapping defines how data is transferred between net and task variables</a:t>
            </a:r>
          </a:p>
          <a:p>
            <a:r>
              <a:rPr lang="en-US" dirty="0" smtClean="0"/>
              <a:t>The mapping is based on XPATH expressions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63030"/>
            <a:ext cx="4197227" cy="369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286" y="3510329"/>
            <a:ext cx="4195762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2907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and YAWL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964723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The </a:t>
            </a:r>
            <a:r>
              <a:rPr lang="en-US" sz="2400" i="1" u="sng" dirty="0">
                <a:solidFill>
                  <a:srgbClr val="000000"/>
                </a:solidFill>
              </a:rPr>
              <a:t>input mapping(s)</a:t>
            </a:r>
            <a:r>
              <a:rPr lang="en-US" sz="2400" dirty="0">
                <a:solidFill>
                  <a:srgbClr val="000000"/>
                </a:solidFill>
              </a:rPr>
              <a:t> for a task specify how the task-level document is created from the net-level document when the task (work item) is </a:t>
            </a:r>
            <a:r>
              <a:rPr lang="en-US" sz="2400" i="1" u="sng" dirty="0">
                <a:solidFill>
                  <a:srgbClr val="000000"/>
                </a:solidFill>
              </a:rPr>
              <a:t>started</a:t>
            </a:r>
            <a:r>
              <a:rPr lang="en-US" sz="2400" dirty="0">
                <a:solidFill>
                  <a:srgbClr val="000000"/>
                </a:solidFill>
              </a:rPr>
              <a:t>. For example, an input mapping like this</a:t>
            </a:r>
            <a:r>
              <a:rPr lang="en-US" sz="2400" dirty="0" smtClean="0">
                <a:solidFill>
                  <a:srgbClr val="000000"/>
                </a:solidFill>
              </a:rPr>
              <a:t>:</a:t>
            </a:r>
            <a:endParaRPr lang="en-US" sz="2400" dirty="0">
              <a:solidFill>
                <a:srgbClr val="000000"/>
              </a:solidFill>
            </a:endParaRPr>
          </a:p>
          <a:p>
            <a:pPr marL="594360" lvl="2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8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PerformSum</a:t>
            </a: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594360" lvl="2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&lt;v1&gt;{/</a:t>
            </a:r>
            <a:r>
              <a:rPr lang="en-US" sz="18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sum_of_two_numbers</a:t>
            </a: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/Variable1/text()}&lt;/v1&gt;</a:t>
            </a:r>
          </a:p>
          <a:p>
            <a:pPr marL="594360" lvl="2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8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PerformSum</a:t>
            </a:r>
            <a:r>
              <a:rPr lang="en-US" sz="18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selects the content of the net-level element “Variable1” of net “</a:t>
            </a:r>
            <a:r>
              <a:rPr lang="en-US" sz="2400" dirty="0" err="1">
                <a:solidFill>
                  <a:srgbClr val="000000"/>
                </a:solidFill>
              </a:rPr>
              <a:t>sum_of_two_numbers</a:t>
            </a:r>
            <a:r>
              <a:rPr lang="en-US" sz="2400" dirty="0">
                <a:solidFill>
                  <a:srgbClr val="000000"/>
                </a:solidFill>
              </a:rPr>
              <a:t>” into task-level element “v1” of task “</a:t>
            </a:r>
            <a:r>
              <a:rPr lang="en-US" sz="2400" dirty="0" err="1">
                <a:solidFill>
                  <a:srgbClr val="000000"/>
                </a:solidFill>
              </a:rPr>
              <a:t>PerformSum</a:t>
            </a:r>
            <a:r>
              <a:rPr lang="en-US" sz="2400" dirty="0">
                <a:solidFill>
                  <a:srgbClr val="000000"/>
                </a:solidFill>
              </a:rPr>
              <a:t>”. </a:t>
            </a:r>
            <a:endParaRPr lang="en-US" sz="2400" dirty="0" smtClean="0">
              <a:solidFill>
                <a:srgbClr val="000000"/>
              </a:solidFill>
            </a:endParaRP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Note the XQuery expressions containing simple </a:t>
            </a:r>
            <a:r>
              <a:rPr lang="en-US" sz="2400" dirty="0" err="1">
                <a:solidFill>
                  <a:srgbClr val="000000"/>
                </a:solidFill>
              </a:rPr>
              <a:t>XPath</a:t>
            </a:r>
            <a:r>
              <a:rPr lang="en-US" sz="2400" dirty="0">
                <a:solidFill>
                  <a:srgbClr val="000000"/>
                </a:solidFill>
              </a:rPr>
              <a:t> expressions. </a:t>
            </a:r>
          </a:p>
        </p:txBody>
      </p:sp>
    </p:spTree>
    <p:extLst>
      <p:ext uri="{BB962C8B-B14F-4D97-AF65-F5344CB8AC3E}">
        <p14:creationId xmlns:p14="http://schemas.microsoft.com/office/powerpoint/2010/main" val="3547322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and YAWL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The </a:t>
            </a:r>
            <a:r>
              <a:rPr lang="en-US" sz="2200" i="1" u="sng" dirty="0">
                <a:solidFill>
                  <a:srgbClr val="000000"/>
                </a:solidFill>
              </a:rPr>
              <a:t>output mapping(s) </a:t>
            </a:r>
            <a:r>
              <a:rPr lang="en-US" sz="2200" dirty="0">
                <a:solidFill>
                  <a:srgbClr val="000000"/>
                </a:solidFill>
              </a:rPr>
              <a:t>for a task specify how the net-level document is updated from the task-level document when the work item is </a:t>
            </a:r>
            <a:r>
              <a:rPr lang="en-US" sz="2200" i="1" u="sng" dirty="0">
                <a:solidFill>
                  <a:srgbClr val="000000"/>
                </a:solidFill>
              </a:rPr>
              <a:t>completed</a:t>
            </a:r>
            <a:r>
              <a:rPr lang="en-US" sz="2200" dirty="0">
                <a:solidFill>
                  <a:srgbClr val="000000"/>
                </a:solidFill>
              </a:rPr>
              <a:t>. For example, an output mapping like this</a:t>
            </a:r>
            <a:r>
              <a:rPr lang="en-US" sz="2200" dirty="0" smtClean="0">
                <a:solidFill>
                  <a:srgbClr val="000000"/>
                </a:solidFill>
              </a:rPr>
              <a:t>:</a:t>
            </a:r>
            <a:endParaRPr lang="en-US" sz="2200" dirty="0">
              <a:solidFill>
                <a:srgbClr val="000000"/>
              </a:solidFill>
            </a:endParaRPr>
          </a:p>
          <a:p>
            <a:pPr marL="594360" lvl="2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sum_of_two_numbers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594360" lvl="2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&lt;Variable1&gt;{/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EnterTwoNumbers</a:t>
            </a: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/Var1/text()}&lt;/Variable1&gt;</a:t>
            </a:r>
          </a:p>
          <a:p>
            <a:pPr marL="594360" lvl="2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sum_of_two_numbers</a:t>
            </a:r>
            <a:r>
              <a:rPr lang="en-US" sz="16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sz="2200" dirty="0">
              <a:solidFill>
                <a:srgbClr val="000000"/>
              </a:solidFill>
            </a:endParaRPr>
          </a:p>
          <a:p>
            <a:r>
              <a:rPr lang="en-US" sz="2200" dirty="0">
                <a:solidFill>
                  <a:srgbClr val="000000"/>
                </a:solidFill>
              </a:rPr>
              <a:t>selects the content of the task-level element “Var1” of task “</a:t>
            </a:r>
            <a:r>
              <a:rPr lang="en-US" sz="2200" dirty="0" err="1">
                <a:solidFill>
                  <a:srgbClr val="000000"/>
                </a:solidFill>
              </a:rPr>
              <a:t>EnterTwoNumbers</a:t>
            </a:r>
            <a:r>
              <a:rPr lang="en-US" sz="2200" dirty="0">
                <a:solidFill>
                  <a:srgbClr val="000000"/>
                </a:solidFill>
              </a:rPr>
              <a:t>” into net-level element “Variable1” of net “</a:t>
            </a:r>
            <a:r>
              <a:rPr lang="en-US" sz="2200" dirty="0" err="1">
                <a:solidFill>
                  <a:srgbClr val="000000"/>
                </a:solidFill>
              </a:rPr>
              <a:t>sum_of_two_numbers</a:t>
            </a:r>
            <a:r>
              <a:rPr lang="en-US" sz="2200" dirty="0">
                <a:solidFill>
                  <a:srgbClr val="000000"/>
                </a:solidFill>
              </a:rPr>
              <a:t>”. </a:t>
            </a:r>
          </a:p>
          <a:p>
            <a:endParaRPr lang="en-US" sz="2200" dirty="0">
              <a:solidFill>
                <a:srgbClr val="000000"/>
              </a:solidFill>
            </a:endParaRPr>
          </a:p>
          <a:p>
            <a:r>
              <a:rPr lang="en-US" sz="2200" dirty="0">
                <a:solidFill>
                  <a:srgbClr val="000000"/>
                </a:solidFill>
              </a:rPr>
              <a:t>Note the XQuery expressions containing simple </a:t>
            </a:r>
            <a:r>
              <a:rPr lang="en-US" sz="2200" dirty="0" err="1">
                <a:solidFill>
                  <a:srgbClr val="000000"/>
                </a:solidFill>
              </a:rPr>
              <a:t>XPath</a:t>
            </a:r>
            <a:r>
              <a:rPr lang="en-US" sz="2200" dirty="0">
                <a:solidFill>
                  <a:srgbClr val="000000"/>
                </a:solidFill>
              </a:rPr>
              <a:t> expressions. </a:t>
            </a:r>
          </a:p>
          <a:p>
            <a:pPr marL="0" indent="0">
              <a:buNone/>
            </a:pPr>
            <a:endParaRPr lang="en-US" sz="2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84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22</TotalTime>
  <Words>580</Words>
  <Application>Microsoft Office PowerPoint</Application>
  <PresentationFormat>On-screen Show (4:3)</PresentationFormat>
  <Paragraphs>74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Ｐゴシック</vt:lpstr>
      <vt:lpstr>Courier New</vt:lpstr>
      <vt:lpstr>Tw Cen MT</vt:lpstr>
      <vt:lpstr>Wingdings</vt:lpstr>
      <vt:lpstr>Wingdings 2</vt:lpstr>
      <vt:lpstr>Median</vt:lpstr>
      <vt:lpstr>The Yawl Data Perspective</vt:lpstr>
      <vt:lpstr>Net and Task Data (“Decompositions”)</vt:lpstr>
      <vt:lpstr>Net and Task Data in the YAWL Editor</vt:lpstr>
      <vt:lpstr>Net and Task Data in the YAWL Editor</vt:lpstr>
      <vt:lpstr>XML and YAWL</vt:lpstr>
      <vt:lpstr>Variable Details </vt:lpstr>
      <vt:lpstr>Decomposition - Mapping</vt:lpstr>
      <vt:lpstr>XML and YAWL</vt:lpstr>
      <vt:lpstr>XML and YAWL</vt:lpstr>
      <vt:lpstr>Data Transformation</vt:lpstr>
      <vt:lpstr>Decomposition – The Lazy Way</vt:lpstr>
      <vt:lpstr>Data-based Routing in YAWL</vt:lpstr>
      <vt:lpstr>XML Schema Type Definition</vt:lpstr>
      <vt:lpstr>Error Reporting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Yawl Data Perspective</dc:title>
  <dc:creator>Katherine Alexander</dc:creator>
  <cp:lastModifiedBy>Joerg Evermann</cp:lastModifiedBy>
  <cp:revision>6</cp:revision>
  <dcterms:created xsi:type="dcterms:W3CDTF">2014-01-05T16:49:30Z</dcterms:created>
  <dcterms:modified xsi:type="dcterms:W3CDTF">2014-01-07T21:10:48Z</dcterms:modified>
</cp:coreProperties>
</file>